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7"/>
  </p:notesMasterIdLst>
  <p:sldIdLst>
    <p:sldId id="256" r:id="rId2"/>
    <p:sldId id="282" r:id="rId3"/>
    <p:sldId id="257" r:id="rId4"/>
    <p:sldId id="259" r:id="rId5"/>
    <p:sldId id="262" r:id="rId6"/>
    <p:sldId id="260" r:id="rId7"/>
    <p:sldId id="261" r:id="rId8"/>
    <p:sldId id="263" r:id="rId9"/>
    <p:sldId id="264" r:id="rId10"/>
    <p:sldId id="285" r:id="rId11"/>
    <p:sldId id="283" r:id="rId12"/>
    <p:sldId id="281" r:id="rId13"/>
    <p:sldId id="266" r:id="rId14"/>
    <p:sldId id="280" r:id="rId15"/>
    <p:sldId id="286" r:id="rId16"/>
    <p:sldId id="267" r:id="rId17"/>
    <p:sldId id="268" r:id="rId18"/>
    <p:sldId id="270" r:id="rId19"/>
    <p:sldId id="279" r:id="rId20"/>
    <p:sldId id="272" r:id="rId21"/>
    <p:sldId id="273" r:id="rId22"/>
    <p:sldId id="274" r:id="rId23"/>
    <p:sldId id="276" r:id="rId24"/>
    <p:sldId id="275" r:id="rId25"/>
    <p:sldId id="287" r:id="rId26"/>
  </p:sldIdLst>
  <p:sldSz cx="12192000" cy="6858000"/>
  <p:notesSz cx="6858000" cy="9144000"/>
  <p:defaultTextStyle>
    <a:defPPr>
      <a:defRPr lang="ru-RU"/>
    </a:defPPr>
    <a:lvl1pPr algn="ctr" rtl="0" fontAlgn="base">
      <a:lnSpc>
        <a:spcPct val="90000"/>
      </a:lnSpc>
      <a:spcBef>
        <a:spcPts val="1000"/>
      </a:spcBef>
      <a:spcAft>
        <a:spcPct val="0"/>
      </a:spcAft>
      <a:buFont typeface="Arial" charset="0"/>
      <a:defRPr sz="4000" b="1" kern="1200">
        <a:solidFill>
          <a:srgbClr val="990000"/>
        </a:solidFill>
        <a:latin typeface="Arial" charset="0"/>
        <a:ea typeface="+mn-ea"/>
        <a:cs typeface="Arial" charset="0"/>
      </a:defRPr>
    </a:lvl1pPr>
    <a:lvl2pPr marL="457200" algn="ctr" rtl="0" fontAlgn="base">
      <a:lnSpc>
        <a:spcPct val="90000"/>
      </a:lnSpc>
      <a:spcBef>
        <a:spcPts val="1000"/>
      </a:spcBef>
      <a:spcAft>
        <a:spcPct val="0"/>
      </a:spcAft>
      <a:buFont typeface="Arial" charset="0"/>
      <a:defRPr sz="4000" b="1" kern="1200">
        <a:solidFill>
          <a:srgbClr val="990000"/>
        </a:solidFill>
        <a:latin typeface="Arial" charset="0"/>
        <a:ea typeface="+mn-ea"/>
        <a:cs typeface="Arial" charset="0"/>
      </a:defRPr>
    </a:lvl2pPr>
    <a:lvl3pPr marL="914400" algn="ctr" rtl="0" fontAlgn="base">
      <a:lnSpc>
        <a:spcPct val="90000"/>
      </a:lnSpc>
      <a:spcBef>
        <a:spcPts val="1000"/>
      </a:spcBef>
      <a:spcAft>
        <a:spcPct val="0"/>
      </a:spcAft>
      <a:buFont typeface="Arial" charset="0"/>
      <a:defRPr sz="4000" b="1" kern="1200">
        <a:solidFill>
          <a:srgbClr val="990000"/>
        </a:solidFill>
        <a:latin typeface="Arial" charset="0"/>
        <a:ea typeface="+mn-ea"/>
        <a:cs typeface="Arial" charset="0"/>
      </a:defRPr>
    </a:lvl3pPr>
    <a:lvl4pPr marL="1371600" algn="ctr" rtl="0" fontAlgn="base">
      <a:lnSpc>
        <a:spcPct val="90000"/>
      </a:lnSpc>
      <a:spcBef>
        <a:spcPts val="1000"/>
      </a:spcBef>
      <a:spcAft>
        <a:spcPct val="0"/>
      </a:spcAft>
      <a:buFont typeface="Arial" charset="0"/>
      <a:defRPr sz="4000" b="1" kern="1200">
        <a:solidFill>
          <a:srgbClr val="990000"/>
        </a:solidFill>
        <a:latin typeface="Arial" charset="0"/>
        <a:ea typeface="+mn-ea"/>
        <a:cs typeface="Arial" charset="0"/>
      </a:defRPr>
    </a:lvl4pPr>
    <a:lvl5pPr marL="1828800" algn="ctr" rtl="0" fontAlgn="base">
      <a:lnSpc>
        <a:spcPct val="90000"/>
      </a:lnSpc>
      <a:spcBef>
        <a:spcPts val="1000"/>
      </a:spcBef>
      <a:spcAft>
        <a:spcPct val="0"/>
      </a:spcAft>
      <a:buFont typeface="Arial" charset="0"/>
      <a:defRPr sz="4000" b="1" kern="1200">
        <a:solidFill>
          <a:srgbClr val="990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rgbClr val="990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rgbClr val="990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rgbClr val="990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rgbClr val="9900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C34"/>
    <a:srgbClr val="5149E7"/>
    <a:srgbClr val="ED9043"/>
    <a:srgbClr val="990000"/>
    <a:srgbClr val="660066"/>
    <a:srgbClr val="4D4D4D"/>
    <a:srgbClr val="44102B"/>
    <a:srgbClr val="F13FD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4" autoAdjust="0"/>
    <p:restoredTop sz="94660"/>
  </p:normalViewPr>
  <p:slideViewPr>
    <p:cSldViewPr snapToGrid="0">
      <p:cViewPr>
        <p:scale>
          <a:sx n="66" d="100"/>
          <a:sy n="66" d="100"/>
        </p:scale>
        <p:origin x="-630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notesViewPr>
    <p:cSldViewPr snapToGrid="0">
      <p:cViewPr varScale="1">
        <p:scale>
          <a:sx n="78" d="100"/>
          <a:sy n="78" d="100"/>
        </p:scale>
        <p:origin x="-210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F74BB7-9604-4D12-973D-05554BA81B43}" type="doc">
      <dgm:prSet loTypeId="urn:microsoft.com/office/officeart/2005/8/layout/venn1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23754AC-FA44-434A-B73E-F11AD787FDF6}">
      <dgm:prSet custT="1"/>
      <dgm:spPr/>
      <dgm:t>
        <a:bodyPr/>
        <a:lstStyle/>
        <a:p>
          <a:pPr rtl="0"/>
          <a:r>
            <a:rPr lang="ru-RU" sz="2400" b="1" dirty="0" smtClean="0"/>
            <a:t>1. </a:t>
          </a:r>
          <a:r>
            <a:rPr lang="ru-RU" sz="3600" b="1" dirty="0" smtClean="0">
              <a:latin typeface="Arial" panose="020B0604020202020204" pitchFamily="34" charset="0"/>
              <a:cs typeface="Arial" panose="020B0604020202020204" pitchFamily="34" charset="0"/>
            </a:rPr>
            <a:t>неосведомлённость родителей о важности совместной двигательной деятельности с детьми;</a:t>
          </a:r>
          <a:endParaRPr lang="ru-RU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9E8B16-61A3-4732-B209-23F5E34D1C1A}" type="parTrans" cxnId="{AC76F54B-FB0E-4C0A-B39D-284CA682A713}">
      <dgm:prSet/>
      <dgm:spPr/>
      <dgm:t>
        <a:bodyPr/>
        <a:lstStyle/>
        <a:p>
          <a:endParaRPr lang="ru-RU"/>
        </a:p>
      </dgm:t>
    </dgm:pt>
    <dgm:pt modelId="{F52F9F01-4F01-41A5-88B0-F09FEFC8D81B}" type="sibTrans" cxnId="{AC76F54B-FB0E-4C0A-B39D-284CA682A713}">
      <dgm:prSet/>
      <dgm:spPr/>
      <dgm:t>
        <a:bodyPr/>
        <a:lstStyle/>
        <a:p>
          <a:endParaRPr lang="ru-RU"/>
        </a:p>
      </dgm:t>
    </dgm:pt>
    <dgm:pt modelId="{8C7C2D33-2BD0-45A5-850B-F558DA67EEA6}">
      <dgm:prSet custT="1"/>
      <dgm:spPr/>
      <dgm:t>
        <a:bodyPr/>
        <a:lstStyle/>
        <a:p>
          <a:pPr rtl="0"/>
          <a:r>
            <a:rPr lang="ru-RU" sz="3200" b="1" dirty="0" smtClean="0"/>
            <a:t>2. </a:t>
          </a:r>
          <a:r>
            <a:rPr lang="ru-RU" sz="3200" b="1" dirty="0" smtClean="0">
              <a:latin typeface="Arial" panose="020B0604020202020204" pitchFamily="34" charset="0"/>
              <a:cs typeface="Arial" panose="020B0604020202020204" pitchFamily="34" charset="0"/>
            </a:rPr>
            <a:t>недостаточность знаний родителей и детей  о физических навыках и умениях детей данного возраста;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A1CF45-49ED-4347-8BBA-6B93E4578959}" type="parTrans" cxnId="{9709ADA0-A16D-42D0-A1CB-5A40FE87896E}">
      <dgm:prSet/>
      <dgm:spPr/>
      <dgm:t>
        <a:bodyPr/>
        <a:lstStyle/>
        <a:p>
          <a:endParaRPr lang="ru-RU"/>
        </a:p>
      </dgm:t>
    </dgm:pt>
    <dgm:pt modelId="{35CFF0C5-0DC1-4EFE-831A-C7F782C62290}" type="sibTrans" cxnId="{9709ADA0-A16D-42D0-A1CB-5A40FE87896E}">
      <dgm:prSet/>
      <dgm:spPr/>
      <dgm:t>
        <a:bodyPr/>
        <a:lstStyle/>
        <a:p>
          <a:endParaRPr lang="ru-RU"/>
        </a:p>
      </dgm:t>
    </dgm:pt>
    <dgm:pt modelId="{0E431E0D-3EB9-435A-B088-25710DF05E1E}">
      <dgm:prSet custT="1"/>
      <dgm:spPr/>
      <dgm:t>
        <a:bodyPr/>
        <a:lstStyle/>
        <a:p>
          <a:pPr algn="ctr" rtl="0"/>
          <a:r>
            <a:rPr lang="ru-RU" sz="3200" b="1" dirty="0" smtClean="0">
              <a:latin typeface="Arial" panose="020B0604020202020204" pitchFamily="34" charset="0"/>
              <a:cs typeface="Arial" panose="020B0604020202020204" pitchFamily="34" charset="0"/>
            </a:rPr>
            <a:t>3. невнимание родителей к здоровому образу жизни в семье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1B9D8B-7BC1-4A12-85D0-3B0FD6EB4A7E}" type="parTrans" cxnId="{E34BE7E6-EC5E-4A4B-BFD2-4F2E2F31BD01}">
      <dgm:prSet/>
      <dgm:spPr/>
      <dgm:t>
        <a:bodyPr/>
        <a:lstStyle/>
        <a:p>
          <a:endParaRPr lang="ru-RU"/>
        </a:p>
      </dgm:t>
    </dgm:pt>
    <dgm:pt modelId="{0FF210A4-1246-4E93-86F6-53DC5E292DB8}" type="sibTrans" cxnId="{E34BE7E6-EC5E-4A4B-BFD2-4F2E2F31BD01}">
      <dgm:prSet/>
      <dgm:spPr/>
      <dgm:t>
        <a:bodyPr/>
        <a:lstStyle/>
        <a:p>
          <a:endParaRPr lang="ru-RU"/>
        </a:p>
      </dgm:t>
    </dgm:pt>
    <dgm:pt modelId="{5094B6A0-CB0D-4B4C-980D-EA6E3243F373}" type="pres">
      <dgm:prSet presAssocID="{A7F74BB7-9604-4D12-973D-05554BA81B4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91A36A-1719-4179-B587-A6DB040DD357}" type="pres">
      <dgm:prSet presAssocID="{823754AC-FA44-434A-B73E-F11AD787FDF6}" presName="circ1" presStyleLbl="vennNode1" presStyleIdx="0" presStyleCnt="3" custScaleX="268085" custScaleY="92377" custLinFactNeighborX="-1633" custLinFactNeighborY="-817"/>
      <dgm:spPr/>
      <dgm:t>
        <a:bodyPr/>
        <a:lstStyle/>
        <a:p>
          <a:endParaRPr lang="ru-RU"/>
        </a:p>
      </dgm:t>
    </dgm:pt>
    <dgm:pt modelId="{34B9C231-B5DB-4222-99B9-948B3DFDF964}" type="pres">
      <dgm:prSet presAssocID="{823754AC-FA44-434A-B73E-F11AD787FDF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C9FBD-6159-456C-818F-8F1B0DC9D784}" type="pres">
      <dgm:prSet presAssocID="{8C7C2D33-2BD0-45A5-850B-F558DA67EEA6}" presName="circ2" presStyleLbl="vennNode1" presStyleIdx="1" presStyleCnt="3" custScaleX="221677" custLinFactX="-7947" custLinFactNeighborX="-100000" custLinFactNeighborY="11090"/>
      <dgm:spPr/>
      <dgm:t>
        <a:bodyPr/>
        <a:lstStyle/>
        <a:p>
          <a:endParaRPr lang="ru-RU"/>
        </a:p>
      </dgm:t>
    </dgm:pt>
    <dgm:pt modelId="{86B3D226-0756-498D-A487-FDC75B75FB16}" type="pres">
      <dgm:prSet presAssocID="{8C7C2D33-2BD0-45A5-850B-F558DA67EEA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46CF5-4CFA-4557-8A9E-A52BBA8290B2}" type="pres">
      <dgm:prSet presAssocID="{0E431E0D-3EB9-435A-B088-25710DF05E1E}" presName="circ3" presStyleLbl="vennNode1" presStyleIdx="2" presStyleCnt="3" custScaleX="155331" custLinFactX="41942" custLinFactNeighborX="100000" custLinFactNeighborY="4589"/>
      <dgm:spPr/>
      <dgm:t>
        <a:bodyPr/>
        <a:lstStyle/>
        <a:p>
          <a:endParaRPr lang="ru-RU"/>
        </a:p>
      </dgm:t>
    </dgm:pt>
    <dgm:pt modelId="{914934B7-CB20-4691-9336-EBD9F78ECA4F}" type="pres">
      <dgm:prSet presAssocID="{0E431E0D-3EB9-435A-B088-25710DF05E1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1051A5-D0FD-49CB-A05C-56E5A2B540D0}" type="presOf" srcId="{A7F74BB7-9604-4D12-973D-05554BA81B43}" destId="{5094B6A0-CB0D-4B4C-980D-EA6E3243F373}" srcOrd="0" destOrd="0" presId="urn:microsoft.com/office/officeart/2005/8/layout/venn1"/>
    <dgm:cxn modelId="{AC76F54B-FB0E-4C0A-B39D-284CA682A713}" srcId="{A7F74BB7-9604-4D12-973D-05554BA81B43}" destId="{823754AC-FA44-434A-B73E-F11AD787FDF6}" srcOrd="0" destOrd="0" parTransId="{279E8B16-61A3-4732-B209-23F5E34D1C1A}" sibTransId="{F52F9F01-4F01-41A5-88B0-F09FEFC8D81B}"/>
    <dgm:cxn modelId="{9709ADA0-A16D-42D0-A1CB-5A40FE87896E}" srcId="{A7F74BB7-9604-4D12-973D-05554BA81B43}" destId="{8C7C2D33-2BD0-45A5-850B-F558DA67EEA6}" srcOrd="1" destOrd="0" parTransId="{88A1CF45-49ED-4347-8BBA-6B93E4578959}" sibTransId="{35CFF0C5-0DC1-4EFE-831A-C7F782C62290}"/>
    <dgm:cxn modelId="{D1E8D0BE-F42E-40BD-B9FA-C58B12BE0E77}" type="presOf" srcId="{8C7C2D33-2BD0-45A5-850B-F558DA67EEA6}" destId="{8CCC9FBD-6159-456C-818F-8F1B0DC9D784}" srcOrd="0" destOrd="0" presId="urn:microsoft.com/office/officeart/2005/8/layout/venn1"/>
    <dgm:cxn modelId="{1036CC74-7A64-4F8A-9B3E-F8D47C8788FB}" type="presOf" srcId="{0E431E0D-3EB9-435A-B088-25710DF05E1E}" destId="{914934B7-CB20-4691-9336-EBD9F78ECA4F}" srcOrd="1" destOrd="0" presId="urn:microsoft.com/office/officeart/2005/8/layout/venn1"/>
    <dgm:cxn modelId="{DFA355A0-797E-41E1-85ED-98772BCB80F4}" type="presOf" srcId="{0E431E0D-3EB9-435A-B088-25710DF05E1E}" destId="{EAA46CF5-4CFA-4557-8A9E-A52BBA8290B2}" srcOrd="0" destOrd="0" presId="urn:microsoft.com/office/officeart/2005/8/layout/venn1"/>
    <dgm:cxn modelId="{9D62A217-E438-4E2F-902C-77132B27A34E}" type="presOf" srcId="{823754AC-FA44-434A-B73E-F11AD787FDF6}" destId="{34B9C231-B5DB-4222-99B9-948B3DFDF964}" srcOrd="1" destOrd="0" presId="urn:microsoft.com/office/officeart/2005/8/layout/venn1"/>
    <dgm:cxn modelId="{54E00F3D-BDEF-49D3-A2C1-0F96BB778831}" type="presOf" srcId="{8C7C2D33-2BD0-45A5-850B-F558DA67EEA6}" destId="{86B3D226-0756-498D-A487-FDC75B75FB16}" srcOrd="1" destOrd="0" presId="urn:microsoft.com/office/officeart/2005/8/layout/venn1"/>
    <dgm:cxn modelId="{339E914C-D40D-48FB-9EA6-2CD569F456B7}" type="presOf" srcId="{823754AC-FA44-434A-B73E-F11AD787FDF6}" destId="{DF91A36A-1719-4179-B587-A6DB040DD357}" srcOrd="0" destOrd="0" presId="urn:microsoft.com/office/officeart/2005/8/layout/venn1"/>
    <dgm:cxn modelId="{E34BE7E6-EC5E-4A4B-BFD2-4F2E2F31BD01}" srcId="{A7F74BB7-9604-4D12-973D-05554BA81B43}" destId="{0E431E0D-3EB9-435A-B088-25710DF05E1E}" srcOrd="2" destOrd="0" parTransId="{E81B9D8B-7BC1-4A12-85D0-3B0FD6EB4A7E}" sibTransId="{0FF210A4-1246-4E93-86F6-53DC5E292DB8}"/>
    <dgm:cxn modelId="{83DAA90B-6F64-4A68-A884-9C8814F72E27}" type="presParOf" srcId="{5094B6A0-CB0D-4B4C-980D-EA6E3243F373}" destId="{DF91A36A-1719-4179-B587-A6DB040DD357}" srcOrd="0" destOrd="0" presId="urn:microsoft.com/office/officeart/2005/8/layout/venn1"/>
    <dgm:cxn modelId="{086F310E-2DAE-4073-9243-70A09645D2F7}" type="presParOf" srcId="{5094B6A0-CB0D-4B4C-980D-EA6E3243F373}" destId="{34B9C231-B5DB-4222-99B9-948B3DFDF964}" srcOrd="1" destOrd="0" presId="urn:microsoft.com/office/officeart/2005/8/layout/venn1"/>
    <dgm:cxn modelId="{9310399A-A247-45FC-8E7E-BC871DEF13CA}" type="presParOf" srcId="{5094B6A0-CB0D-4B4C-980D-EA6E3243F373}" destId="{8CCC9FBD-6159-456C-818F-8F1B0DC9D784}" srcOrd="2" destOrd="0" presId="urn:microsoft.com/office/officeart/2005/8/layout/venn1"/>
    <dgm:cxn modelId="{737BB742-5854-4D2E-84EC-9EDF77B97E6B}" type="presParOf" srcId="{5094B6A0-CB0D-4B4C-980D-EA6E3243F373}" destId="{86B3D226-0756-498D-A487-FDC75B75FB16}" srcOrd="3" destOrd="0" presId="urn:microsoft.com/office/officeart/2005/8/layout/venn1"/>
    <dgm:cxn modelId="{17E8B3EF-01CB-47BC-90B8-05526B9EE460}" type="presParOf" srcId="{5094B6A0-CB0D-4B4C-980D-EA6E3243F373}" destId="{EAA46CF5-4CFA-4557-8A9E-A52BBA8290B2}" srcOrd="4" destOrd="0" presId="urn:microsoft.com/office/officeart/2005/8/layout/venn1"/>
    <dgm:cxn modelId="{1ED192F8-33F5-46A9-B21D-59D158FFC9BB}" type="presParOf" srcId="{5094B6A0-CB0D-4B4C-980D-EA6E3243F373}" destId="{914934B7-CB20-4691-9336-EBD9F78ECA4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885323-7010-4B43-8BB5-C79D76FE967C}" type="doc">
      <dgm:prSet loTypeId="urn:microsoft.com/office/officeart/2005/8/layout/vList5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91811551-45A8-419C-A78B-A27591E84007}">
      <dgm:prSet/>
      <dgm:spPr>
        <a:solidFill>
          <a:srgbClr val="00B050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Пропаганда здорового образа жизни, формировать у детей потребность в здоровом образе жизни, стремление к  сохранению и укреплению своего здоровья средствами физической культуры. </a:t>
          </a:r>
          <a:endParaRPr lang="ru-RU" b="1" dirty="0">
            <a:solidFill>
              <a:schemeClr val="tx1"/>
            </a:solidFill>
          </a:endParaRPr>
        </a:p>
      </dgm:t>
    </dgm:pt>
    <dgm:pt modelId="{8D4E0AB4-1232-45F9-BC60-8F9A7EA206A1}" type="parTrans" cxnId="{AE8B09AD-124A-4964-83C3-7EA2E111CA14}">
      <dgm:prSet/>
      <dgm:spPr/>
      <dgm:t>
        <a:bodyPr/>
        <a:lstStyle/>
        <a:p>
          <a:endParaRPr lang="ru-RU"/>
        </a:p>
      </dgm:t>
    </dgm:pt>
    <dgm:pt modelId="{013BD974-7282-4A17-937B-6779F8242FE1}" type="sibTrans" cxnId="{AE8B09AD-124A-4964-83C3-7EA2E111CA14}">
      <dgm:prSet/>
      <dgm:spPr/>
      <dgm:t>
        <a:bodyPr/>
        <a:lstStyle/>
        <a:p>
          <a:endParaRPr lang="ru-RU"/>
        </a:p>
      </dgm:t>
    </dgm:pt>
    <dgm:pt modelId="{E29154E2-1302-458B-B632-CA7F55092A45}">
      <dgm:prSet/>
      <dgm:spPr>
        <a:solidFill>
          <a:srgbClr val="00B0F0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Расширить знания родителей о физических умениях и навыках детей и заинтересовать их укреплять здоровый образ жизни в собственной семье</a:t>
          </a:r>
          <a:endParaRPr lang="ru-RU" dirty="0">
            <a:solidFill>
              <a:schemeClr val="tx1"/>
            </a:solidFill>
          </a:endParaRPr>
        </a:p>
      </dgm:t>
    </dgm:pt>
    <dgm:pt modelId="{E7E9E1E4-B313-4E73-8426-C093952B0F1C}" type="parTrans" cxnId="{82E8DB18-200D-42B6-A094-81448E02F7A0}">
      <dgm:prSet/>
      <dgm:spPr/>
      <dgm:t>
        <a:bodyPr/>
        <a:lstStyle/>
        <a:p>
          <a:endParaRPr lang="ru-RU"/>
        </a:p>
      </dgm:t>
    </dgm:pt>
    <dgm:pt modelId="{54038C73-7E96-4405-B750-C506CAA66B4A}" type="sibTrans" cxnId="{82E8DB18-200D-42B6-A094-81448E02F7A0}">
      <dgm:prSet/>
      <dgm:spPr/>
      <dgm:t>
        <a:bodyPr/>
        <a:lstStyle/>
        <a:p>
          <a:endParaRPr lang="ru-RU"/>
        </a:p>
      </dgm:t>
    </dgm:pt>
    <dgm:pt modelId="{5E795837-7C9E-4E00-A656-BB89155738DE}">
      <dgm:prSet/>
      <dgm:spPr>
        <a:solidFill>
          <a:srgbClr val="92D050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</a:rPr>
            <a:t>Создание комфортных условий для занятий физической культурой в ДОУ и дома, поднять и поддержать интерес у детей к </a:t>
          </a:r>
          <a:r>
            <a:rPr lang="ru-RU" b="1" dirty="0" err="1" smtClean="0">
              <a:solidFill>
                <a:schemeClr val="tx1"/>
              </a:solidFill>
            </a:rPr>
            <a:t>физкультурно</a:t>
          </a:r>
          <a:r>
            <a:rPr lang="ru-RU" b="1" dirty="0" smtClean="0">
              <a:solidFill>
                <a:schemeClr val="tx1"/>
              </a:solidFill>
            </a:rPr>
            <a:t> – оздоровительным занятиям.</a:t>
          </a:r>
          <a:endParaRPr lang="ru-RU" dirty="0" smtClean="0">
            <a:solidFill>
              <a:schemeClr val="tx1"/>
            </a:solidFill>
          </a:endParaRPr>
        </a:p>
      </dgm:t>
    </dgm:pt>
    <dgm:pt modelId="{98AF83FF-908C-45B1-B2CE-166A12DD85A9}" type="parTrans" cxnId="{39538EB3-6626-4076-B709-1B900D2BE420}">
      <dgm:prSet/>
      <dgm:spPr/>
      <dgm:t>
        <a:bodyPr/>
        <a:lstStyle/>
        <a:p>
          <a:endParaRPr lang="ru-RU"/>
        </a:p>
      </dgm:t>
    </dgm:pt>
    <dgm:pt modelId="{BE4B118F-A944-4F5E-B6D2-292DF6780D4C}" type="sibTrans" cxnId="{39538EB3-6626-4076-B709-1B900D2BE420}">
      <dgm:prSet/>
      <dgm:spPr/>
      <dgm:t>
        <a:bodyPr/>
        <a:lstStyle/>
        <a:p>
          <a:endParaRPr lang="ru-RU"/>
        </a:p>
      </dgm:t>
    </dgm:pt>
    <dgm:pt modelId="{1FAA008F-4B4F-47E9-85A6-567D59A6FB87}" type="pres">
      <dgm:prSet presAssocID="{DB885323-7010-4B43-8BB5-C79D76FE96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9F4AC0-61E9-4891-9682-B9E11AB218C5}" type="pres">
      <dgm:prSet presAssocID="{91811551-45A8-419C-A78B-A27591E84007}" presName="linNode" presStyleCnt="0"/>
      <dgm:spPr/>
    </dgm:pt>
    <dgm:pt modelId="{72F3EF6B-9E5D-487E-806C-3061C236CDB0}" type="pres">
      <dgm:prSet presAssocID="{91811551-45A8-419C-A78B-A27591E84007}" presName="parentText" presStyleLbl="node1" presStyleIdx="0" presStyleCnt="3" custScaleX="277778" custLinFactNeighborX="5043" custLinFactNeighborY="27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1DB13-3A81-4288-9750-E85B76AF3204}" type="pres">
      <dgm:prSet presAssocID="{013BD974-7282-4A17-937B-6779F8242FE1}" presName="sp" presStyleCnt="0"/>
      <dgm:spPr/>
    </dgm:pt>
    <dgm:pt modelId="{22551A17-4068-452E-8CA9-2786FCAC689C}" type="pres">
      <dgm:prSet presAssocID="{E29154E2-1302-458B-B632-CA7F55092A45}" presName="linNode" presStyleCnt="0"/>
      <dgm:spPr/>
    </dgm:pt>
    <dgm:pt modelId="{3B2E3D82-316A-4681-BE4B-DDBFF095C109}" type="pres">
      <dgm:prSet presAssocID="{E29154E2-1302-458B-B632-CA7F55092A45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9D1F0-530B-4ACB-B4A1-43AA179AD025}" type="pres">
      <dgm:prSet presAssocID="{54038C73-7E96-4405-B750-C506CAA66B4A}" presName="sp" presStyleCnt="0"/>
      <dgm:spPr/>
    </dgm:pt>
    <dgm:pt modelId="{057DBF49-A1ED-4AB5-804E-140FD3E96B61}" type="pres">
      <dgm:prSet presAssocID="{5E795837-7C9E-4E00-A656-BB89155738DE}" presName="linNode" presStyleCnt="0"/>
      <dgm:spPr/>
    </dgm:pt>
    <dgm:pt modelId="{14EB88C8-A6A3-4B07-B1C4-62B76A7B5CBA}" type="pres">
      <dgm:prSet presAssocID="{5E795837-7C9E-4E00-A656-BB89155738DE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E8DB18-200D-42B6-A094-81448E02F7A0}" srcId="{DB885323-7010-4B43-8BB5-C79D76FE967C}" destId="{E29154E2-1302-458B-B632-CA7F55092A45}" srcOrd="1" destOrd="0" parTransId="{E7E9E1E4-B313-4E73-8426-C093952B0F1C}" sibTransId="{54038C73-7E96-4405-B750-C506CAA66B4A}"/>
    <dgm:cxn modelId="{0C36A02E-F769-43F5-826A-4C5273DB791D}" type="presOf" srcId="{DB885323-7010-4B43-8BB5-C79D76FE967C}" destId="{1FAA008F-4B4F-47E9-85A6-567D59A6FB87}" srcOrd="0" destOrd="0" presId="urn:microsoft.com/office/officeart/2005/8/layout/vList5"/>
    <dgm:cxn modelId="{AE8B09AD-124A-4964-83C3-7EA2E111CA14}" srcId="{DB885323-7010-4B43-8BB5-C79D76FE967C}" destId="{91811551-45A8-419C-A78B-A27591E84007}" srcOrd="0" destOrd="0" parTransId="{8D4E0AB4-1232-45F9-BC60-8F9A7EA206A1}" sibTransId="{013BD974-7282-4A17-937B-6779F8242FE1}"/>
    <dgm:cxn modelId="{67633193-AC9F-43C7-869B-B28E81024ABE}" type="presOf" srcId="{91811551-45A8-419C-A78B-A27591E84007}" destId="{72F3EF6B-9E5D-487E-806C-3061C236CDB0}" srcOrd="0" destOrd="0" presId="urn:microsoft.com/office/officeart/2005/8/layout/vList5"/>
    <dgm:cxn modelId="{C5676A76-6FA2-41AC-B137-E2A3A625E981}" type="presOf" srcId="{5E795837-7C9E-4E00-A656-BB89155738DE}" destId="{14EB88C8-A6A3-4B07-B1C4-62B76A7B5CBA}" srcOrd="0" destOrd="0" presId="urn:microsoft.com/office/officeart/2005/8/layout/vList5"/>
    <dgm:cxn modelId="{39538EB3-6626-4076-B709-1B900D2BE420}" srcId="{DB885323-7010-4B43-8BB5-C79D76FE967C}" destId="{5E795837-7C9E-4E00-A656-BB89155738DE}" srcOrd="2" destOrd="0" parTransId="{98AF83FF-908C-45B1-B2CE-166A12DD85A9}" sibTransId="{BE4B118F-A944-4F5E-B6D2-292DF6780D4C}"/>
    <dgm:cxn modelId="{1BFF64BC-C744-4F00-8F31-860C5E0799FB}" type="presOf" srcId="{E29154E2-1302-458B-B632-CA7F55092A45}" destId="{3B2E3D82-316A-4681-BE4B-DDBFF095C109}" srcOrd="0" destOrd="0" presId="urn:microsoft.com/office/officeart/2005/8/layout/vList5"/>
    <dgm:cxn modelId="{235982A4-3C4C-4043-B0DA-A8DB358D4F36}" type="presParOf" srcId="{1FAA008F-4B4F-47E9-85A6-567D59A6FB87}" destId="{6B9F4AC0-61E9-4891-9682-B9E11AB218C5}" srcOrd="0" destOrd="0" presId="urn:microsoft.com/office/officeart/2005/8/layout/vList5"/>
    <dgm:cxn modelId="{8B830E35-A9A5-4E79-9CD3-704723AAB3D7}" type="presParOf" srcId="{6B9F4AC0-61E9-4891-9682-B9E11AB218C5}" destId="{72F3EF6B-9E5D-487E-806C-3061C236CDB0}" srcOrd="0" destOrd="0" presId="urn:microsoft.com/office/officeart/2005/8/layout/vList5"/>
    <dgm:cxn modelId="{89433256-FF99-4C10-9B5F-491EF707991C}" type="presParOf" srcId="{1FAA008F-4B4F-47E9-85A6-567D59A6FB87}" destId="{4441DB13-3A81-4288-9750-E85B76AF3204}" srcOrd="1" destOrd="0" presId="urn:microsoft.com/office/officeart/2005/8/layout/vList5"/>
    <dgm:cxn modelId="{79E43E8F-DD05-4136-A06F-EBEF83C47B2C}" type="presParOf" srcId="{1FAA008F-4B4F-47E9-85A6-567D59A6FB87}" destId="{22551A17-4068-452E-8CA9-2786FCAC689C}" srcOrd="2" destOrd="0" presId="urn:microsoft.com/office/officeart/2005/8/layout/vList5"/>
    <dgm:cxn modelId="{73AEBF23-37C0-44D2-96C7-F903451730C9}" type="presParOf" srcId="{22551A17-4068-452E-8CA9-2786FCAC689C}" destId="{3B2E3D82-316A-4681-BE4B-DDBFF095C109}" srcOrd="0" destOrd="0" presId="urn:microsoft.com/office/officeart/2005/8/layout/vList5"/>
    <dgm:cxn modelId="{1A53136F-3BC7-432C-B0C6-971B537F615E}" type="presParOf" srcId="{1FAA008F-4B4F-47E9-85A6-567D59A6FB87}" destId="{5E19D1F0-530B-4ACB-B4A1-43AA179AD025}" srcOrd="3" destOrd="0" presId="urn:microsoft.com/office/officeart/2005/8/layout/vList5"/>
    <dgm:cxn modelId="{35A7E6CA-F025-4F19-9C37-5919250FA3FB}" type="presParOf" srcId="{1FAA008F-4B4F-47E9-85A6-567D59A6FB87}" destId="{057DBF49-A1ED-4AB5-804E-140FD3E96B61}" srcOrd="4" destOrd="0" presId="urn:microsoft.com/office/officeart/2005/8/layout/vList5"/>
    <dgm:cxn modelId="{65FF009A-D41F-4123-8B93-35B422FFF2EA}" type="presParOf" srcId="{057DBF49-A1ED-4AB5-804E-140FD3E96B61}" destId="{14EB88C8-A6A3-4B07-B1C4-62B76A7B5CB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92B2C0-2471-4DA5-81CE-E9207FDB7CD3}" type="doc">
      <dgm:prSet loTypeId="urn:microsoft.com/office/officeart/2005/8/layout/default#1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2ABEDDE1-7C40-4A3B-9706-DBA57C1AD17A}">
      <dgm:prSet custT="1"/>
      <dgm:spPr>
        <a:solidFill>
          <a:srgbClr val="00B050"/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 детей сформировано потребность в здоровом образе жизни, стремление к  сохранению и укреплению своего здоровья средствами физической культуры. 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91F059-EEB8-4FFB-92C8-06FE7C8FD2C6}" type="parTrans" cxnId="{CDE2B6A9-65A5-4DE0-B027-EA18ED8548BC}">
      <dgm:prSet/>
      <dgm:spPr/>
      <dgm:t>
        <a:bodyPr/>
        <a:lstStyle/>
        <a:p>
          <a:endParaRPr lang="ru-RU"/>
        </a:p>
      </dgm:t>
    </dgm:pt>
    <dgm:pt modelId="{A0528AE0-B037-488A-B4A2-14493A94A53D}" type="sibTrans" cxnId="{CDE2B6A9-65A5-4DE0-B027-EA18ED8548BC}">
      <dgm:prSet/>
      <dgm:spPr/>
      <dgm:t>
        <a:bodyPr/>
        <a:lstStyle/>
        <a:p>
          <a:endParaRPr lang="ru-RU"/>
        </a:p>
      </dgm:t>
    </dgm:pt>
    <dgm:pt modelId="{A2181AEB-C462-4300-B7A9-35C89B45CD04}">
      <dgm:prSet/>
      <dgm:spPr>
        <a:solidFill>
          <a:srgbClr val="00B050"/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 родителей расширились знания о здоровом образе жизни и сформировались представления о создании благоприятного эмоционального и социально – психологического климата для полноценного развития ребенка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D467A0-8885-4574-8B5C-4E9D18500B8A}" type="parTrans" cxnId="{AC833CE7-CA69-43F8-8B98-6411F743F2FA}">
      <dgm:prSet/>
      <dgm:spPr/>
      <dgm:t>
        <a:bodyPr/>
        <a:lstStyle/>
        <a:p>
          <a:endParaRPr lang="ru-RU"/>
        </a:p>
      </dgm:t>
    </dgm:pt>
    <dgm:pt modelId="{6DBF347B-1A7D-437E-ACA8-543D0B18F6D2}" type="sibTrans" cxnId="{AC833CE7-CA69-43F8-8B98-6411F743F2FA}">
      <dgm:prSet/>
      <dgm:spPr/>
      <dgm:t>
        <a:bodyPr/>
        <a:lstStyle/>
        <a:p>
          <a:endParaRPr lang="ru-RU"/>
        </a:p>
      </dgm:t>
    </dgm:pt>
    <dgm:pt modelId="{F5ECF950-CA70-46AF-A22E-A7154115CB13}">
      <dgm:prSet custT="1"/>
      <dgm:spPr>
        <a:solidFill>
          <a:srgbClr val="00B0F0"/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ДОУ и дома создано комфортные условия для занятий физической культурой. Родители вовлечены в единое пространство  «Семья – детский сад»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56E7CC-B7AE-409A-BF52-C1286309EE08}" type="parTrans" cxnId="{56B29D00-C334-4B5D-AA52-454386CCD277}">
      <dgm:prSet/>
      <dgm:spPr/>
      <dgm:t>
        <a:bodyPr/>
        <a:lstStyle/>
        <a:p>
          <a:endParaRPr lang="ru-RU"/>
        </a:p>
      </dgm:t>
    </dgm:pt>
    <dgm:pt modelId="{26B774F5-4032-4405-81EC-DC1FF21EB62F}" type="sibTrans" cxnId="{56B29D00-C334-4B5D-AA52-454386CCD277}">
      <dgm:prSet/>
      <dgm:spPr/>
      <dgm:t>
        <a:bodyPr/>
        <a:lstStyle/>
        <a:p>
          <a:endParaRPr lang="ru-RU"/>
        </a:p>
      </dgm:t>
    </dgm:pt>
    <dgm:pt modelId="{35E60129-9828-443F-AF80-668144A5A604}">
      <dgm:prSet custT="1"/>
      <dgm:spPr>
        <a:solidFill>
          <a:srgbClr val="00B0F0"/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ru-RU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 детей повысился интерес к занятиям по физической культуре</a:t>
          </a:r>
          <a:r>
            <a:rPr lang="ru-RU" sz="2200" b="1" dirty="0" smtClean="0"/>
            <a:t>.</a:t>
          </a:r>
          <a:endParaRPr lang="ru-RU" sz="2200" dirty="0"/>
        </a:p>
      </dgm:t>
    </dgm:pt>
    <dgm:pt modelId="{B8080E6A-5A78-45F8-81CD-10E0378FD544}" type="parTrans" cxnId="{CF359287-5DD9-479F-8573-0BC639489BB8}">
      <dgm:prSet/>
      <dgm:spPr/>
      <dgm:t>
        <a:bodyPr/>
        <a:lstStyle/>
        <a:p>
          <a:endParaRPr lang="ru-RU"/>
        </a:p>
      </dgm:t>
    </dgm:pt>
    <dgm:pt modelId="{2FA6B0F5-4A07-4841-A5B6-BC21D0E56F12}" type="sibTrans" cxnId="{CF359287-5DD9-479F-8573-0BC639489BB8}">
      <dgm:prSet/>
      <dgm:spPr/>
      <dgm:t>
        <a:bodyPr/>
        <a:lstStyle/>
        <a:p>
          <a:endParaRPr lang="ru-RU"/>
        </a:p>
      </dgm:t>
    </dgm:pt>
    <dgm:pt modelId="{72C105E9-B9E2-49D2-9B79-094EF602F725}" type="pres">
      <dgm:prSet presAssocID="{EA92B2C0-2471-4DA5-81CE-E9207FDB7C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E78042-BCA6-4E92-95A8-D49EC064DA36}" type="pres">
      <dgm:prSet presAssocID="{2ABEDDE1-7C40-4A3B-9706-DBA57C1AD17A}" presName="node" presStyleLbl="node1" presStyleIdx="0" presStyleCnt="4" custScaleX="137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86594-9A9D-4EAD-A56E-2B6BAAEA8FDE}" type="pres">
      <dgm:prSet presAssocID="{A0528AE0-B037-488A-B4A2-14493A94A53D}" presName="sibTrans" presStyleCnt="0"/>
      <dgm:spPr/>
    </dgm:pt>
    <dgm:pt modelId="{A6B8A059-1782-4D82-84CC-0060E9092293}" type="pres">
      <dgm:prSet presAssocID="{A2181AEB-C462-4300-B7A9-35C89B45CD04}" presName="node" presStyleLbl="node1" presStyleIdx="1" presStyleCnt="4" custScaleX="125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1599F-BA9B-4E7E-9596-148FFCCB6E8F}" type="pres">
      <dgm:prSet presAssocID="{6DBF347B-1A7D-437E-ACA8-543D0B18F6D2}" presName="sibTrans" presStyleCnt="0"/>
      <dgm:spPr/>
    </dgm:pt>
    <dgm:pt modelId="{7FC252A2-81A8-40F2-A697-70EA3D1162ED}" type="pres">
      <dgm:prSet presAssocID="{F5ECF950-CA70-46AF-A22E-A7154115CB13}" presName="node" presStyleLbl="node1" presStyleIdx="2" presStyleCnt="4" custScaleX="158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25226-226C-4282-BD9A-8FD29A1F4CBF}" type="pres">
      <dgm:prSet presAssocID="{26B774F5-4032-4405-81EC-DC1FF21EB62F}" presName="sibTrans" presStyleCnt="0"/>
      <dgm:spPr/>
    </dgm:pt>
    <dgm:pt modelId="{14B8F88F-5486-476F-8009-47C3C503FF09}" type="pres">
      <dgm:prSet presAssocID="{35E60129-9828-443F-AF80-668144A5A604}" presName="node" presStyleLbl="node1" presStyleIdx="3" presStyleCnt="4" custScaleX="115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833CE7-CA69-43F8-8B98-6411F743F2FA}" srcId="{EA92B2C0-2471-4DA5-81CE-E9207FDB7CD3}" destId="{A2181AEB-C462-4300-B7A9-35C89B45CD04}" srcOrd="1" destOrd="0" parTransId="{AED467A0-8885-4574-8B5C-4E9D18500B8A}" sibTransId="{6DBF347B-1A7D-437E-ACA8-543D0B18F6D2}"/>
    <dgm:cxn modelId="{56B29D00-C334-4B5D-AA52-454386CCD277}" srcId="{EA92B2C0-2471-4DA5-81CE-E9207FDB7CD3}" destId="{F5ECF950-CA70-46AF-A22E-A7154115CB13}" srcOrd="2" destOrd="0" parTransId="{C456E7CC-B7AE-409A-BF52-C1286309EE08}" sibTransId="{26B774F5-4032-4405-81EC-DC1FF21EB62F}"/>
    <dgm:cxn modelId="{CDE2B6A9-65A5-4DE0-B027-EA18ED8548BC}" srcId="{EA92B2C0-2471-4DA5-81CE-E9207FDB7CD3}" destId="{2ABEDDE1-7C40-4A3B-9706-DBA57C1AD17A}" srcOrd="0" destOrd="0" parTransId="{1C91F059-EEB8-4FFB-92C8-06FE7C8FD2C6}" sibTransId="{A0528AE0-B037-488A-B4A2-14493A94A53D}"/>
    <dgm:cxn modelId="{3360923F-472B-4A0C-B3BF-9ED752EF661F}" type="presOf" srcId="{A2181AEB-C462-4300-B7A9-35C89B45CD04}" destId="{A6B8A059-1782-4D82-84CC-0060E9092293}" srcOrd="0" destOrd="0" presId="urn:microsoft.com/office/officeart/2005/8/layout/default#1"/>
    <dgm:cxn modelId="{07E5F062-33C3-40E7-A025-1652E58D8DED}" type="presOf" srcId="{2ABEDDE1-7C40-4A3B-9706-DBA57C1AD17A}" destId="{9FE78042-BCA6-4E92-95A8-D49EC064DA36}" srcOrd="0" destOrd="0" presId="urn:microsoft.com/office/officeart/2005/8/layout/default#1"/>
    <dgm:cxn modelId="{86E38053-2979-4FB0-91C1-A91065931B82}" type="presOf" srcId="{EA92B2C0-2471-4DA5-81CE-E9207FDB7CD3}" destId="{72C105E9-B9E2-49D2-9B79-094EF602F725}" srcOrd="0" destOrd="0" presId="urn:microsoft.com/office/officeart/2005/8/layout/default#1"/>
    <dgm:cxn modelId="{64E91435-0682-4844-A3F6-ACC7F3985443}" type="presOf" srcId="{35E60129-9828-443F-AF80-668144A5A604}" destId="{14B8F88F-5486-476F-8009-47C3C503FF09}" srcOrd="0" destOrd="0" presId="urn:microsoft.com/office/officeart/2005/8/layout/default#1"/>
    <dgm:cxn modelId="{CF359287-5DD9-479F-8573-0BC639489BB8}" srcId="{EA92B2C0-2471-4DA5-81CE-E9207FDB7CD3}" destId="{35E60129-9828-443F-AF80-668144A5A604}" srcOrd="3" destOrd="0" parTransId="{B8080E6A-5A78-45F8-81CD-10E0378FD544}" sibTransId="{2FA6B0F5-4A07-4841-A5B6-BC21D0E56F12}"/>
    <dgm:cxn modelId="{50FBB238-5946-4B55-B034-F65C7E68ACC6}" type="presOf" srcId="{F5ECF950-CA70-46AF-A22E-A7154115CB13}" destId="{7FC252A2-81A8-40F2-A697-70EA3D1162ED}" srcOrd="0" destOrd="0" presId="urn:microsoft.com/office/officeart/2005/8/layout/default#1"/>
    <dgm:cxn modelId="{E2F3402F-DA6E-4921-B4F5-7EDE30AF3F33}" type="presParOf" srcId="{72C105E9-B9E2-49D2-9B79-094EF602F725}" destId="{9FE78042-BCA6-4E92-95A8-D49EC064DA36}" srcOrd="0" destOrd="0" presId="urn:microsoft.com/office/officeart/2005/8/layout/default#1"/>
    <dgm:cxn modelId="{9CF6E2C2-5D82-4904-91C4-3035985358CA}" type="presParOf" srcId="{72C105E9-B9E2-49D2-9B79-094EF602F725}" destId="{B2786594-9A9D-4EAD-A56E-2B6BAAEA8FDE}" srcOrd="1" destOrd="0" presId="urn:microsoft.com/office/officeart/2005/8/layout/default#1"/>
    <dgm:cxn modelId="{384956B0-7EA5-4A99-A792-0A26EE2824D5}" type="presParOf" srcId="{72C105E9-B9E2-49D2-9B79-094EF602F725}" destId="{A6B8A059-1782-4D82-84CC-0060E9092293}" srcOrd="2" destOrd="0" presId="urn:microsoft.com/office/officeart/2005/8/layout/default#1"/>
    <dgm:cxn modelId="{0E664CE6-A0B7-4CE1-9E9A-C7E3DBF1BFE8}" type="presParOf" srcId="{72C105E9-B9E2-49D2-9B79-094EF602F725}" destId="{8271599F-BA9B-4E7E-9596-148FFCCB6E8F}" srcOrd="3" destOrd="0" presId="urn:microsoft.com/office/officeart/2005/8/layout/default#1"/>
    <dgm:cxn modelId="{86322A57-8DF4-4D49-9418-476A13CB0BAB}" type="presParOf" srcId="{72C105E9-B9E2-49D2-9B79-094EF602F725}" destId="{7FC252A2-81A8-40F2-A697-70EA3D1162ED}" srcOrd="4" destOrd="0" presId="urn:microsoft.com/office/officeart/2005/8/layout/default#1"/>
    <dgm:cxn modelId="{EAD8575F-B6E1-4519-9F52-02EA69775992}" type="presParOf" srcId="{72C105E9-B9E2-49D2-9B79-094EF602F725}" destId="{9FE25226-226C-4282-BD9A-8FD29A1F4CBF}" srcOrd="5" destOrd="0" presId="urn:microsoft.com/office/officeart/2005/8/layout/default#1"/>
    <dgm:cxn modelId="{2F52CAA6-A0D0-4F83-8B72-17875400115E}" type="presParOf" srcId="{72C105E9-B9E2-49D2-9B79-094EF602F725}" destId="{14B8F88F-5486-476F-8009-47C3C503FF09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21C4650-6A9C-49DA-9C6A-CD98A0F11B69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14340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EC1C900-17AA-42A8-B1F5-65C339B4D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AF2E0-489B-4E21-AE89-86A65DBF7D73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CB966-D8B9-4F43-9590-B41D17C01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9B90C-7EA1-4C84-BFF4-8EE74CC1C815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4DA12-7862-47D7-B16D-916777EBD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16842-90D6-4B3A-BB6C-BC00BEB501F7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D1908-9A3D-4D28-8869-F75AC7919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7A94D-0111-4A7A-8A3C-A24B332C04AF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02192-CFFD-4A56-82A7-5E097CD46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BB146-C7FA-4161-8465-08C31D982576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55977-C059-43D0-8CDD-93333AE0C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56B82-801D-4E05-AE33-AF4027E9D58F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04240-D8DF-4667-99D3-E956D0F28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CF1FE-46D6-40C9-B2ED-08AD2CDF530A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ECA68-F8B1-4E29-88DB-5B3FB99E6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E7D37-EFFE-4491-8240-2DBCE770494A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9A270-B8CB-44EC-B209-C5776EA9D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7BBDA-EC3E-4003-93D4-8FFC07802DAD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2207E-9174-42EA-8A12-D07F7DD0D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3D10-B211-4782-B4D5-443ACFBC6AA0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3CCBF-B595-49D9-ACE9-F2C44D944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2011D-645A-4C17-8793-0757CD531D6F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A18F8-2552-41AD-A3DE-7D22F9A91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70219-E906-4BDE-B400-23810FEF0649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9BBCB-D9C8-4953-A8FE-3AAC8633D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EFA44B-8144-4FC4-8518-84B7C8AF1374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83F404-F905-4011-AF90-DB79A0D69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0" r:id="rId2"/>
    <p:sldLayoutId id="2147483759" r:id="rId3"/>
    <p:sldLayoutId id="2147483758" r:id="rId4"/>
    <p:sldLayoutId id="2147483757" r:id="rId5"/>
    <p:sldLayoutId id="2147483756" r:id="rId6"/>
    <p:sldLayoutId id="2147483755" r:id="rId7"/>
    <p:sldLayoutId id="2147483754" r:id="rId8"/>
    <p:sldLayoutId id="2147483753" r:id="rId9"/>
    <p:sldLayoutId id="2147483752" r:id="rId10"/>
    <p:sldLayoutId id="2147483751" r:id="rId11"/>
    <p:sldLayoutId id="214748375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5213350" cy="16002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spc="300" dirty="0" smtClean="0">
                <a:solidFill>
                  <a:srgbClr val="C00000"/>
                </a:solidFill>
                <a:latin typeface="Anfisa Grotesk" panose="02000606020000020003" pitchFamily="2" charset="0"/>
              </a:rPr>
              <a:t>             </a:t>
            </a:r>
            <a:endParaRPr lang="ru-RU" sz="4000" spc="300" dirty="0">
              <a:solidFill>
                <a:srgbClr val="C00000"/>
              </a:solidFill>
              <a:latin typeface="Anfisa Grotesk" panose="02000606020000020003" pitchFamily="2" charset="0"/>
            </a:endParaRPr>
          </a:p>
        </p:txBody>
      </p:sp>
      <p:sp>
        <p:nvSpPr>
          <p:cNvPr id="15363" name="WordArt 5"/>
          <p:cNvSpPr>
            <a:spLocks noChangeArrowheads="1" noChangeShapeType="1" noTextEdit="1"/>
          </p:cNvSpPr>
          <p:nvPr/>
        </p:nvSpPr>
        <p:spPr bwMode="auto">
          <a:xfrm rot="-437704">
            <a:off x="0" y="1084263"/>
            <a:ext cx="11515725" cy="19700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Проект</a:t>
            </a:r>
          </a:p>
          <a:p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«В здоровом теле – здоровый дух»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6292850" y="6045200"/>
            <a:ext cx="5641975" cy="376238"/>
          </a:xfrm>
          <a:prstGeom prst="rect">
            <a:avLst/>
          </a:prstGeom>
          <a:solidFill>
            <a:srgbClr val="FFFF00"/>
          </a:solidFill>
          <a:ln w="9525">
            <a:solidFill>
              <a:srgbClr val="44102B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0">
                <a:solidFill>
                  <a:schemeClr val="tx1"/>
                </a:solidFill>
              </a:rPr>
              <a:t>Выполнила воспитатель Снежко Юлия Евгеньевна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434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здоровом теле – здоровый дух</a:t>
            </a:r>
            <a:br>
              <a:rPr lang="ru-RU" dirty="0" smtClean="0"/>
            </a:br>
            <a:r>
              <a:rPr lang="ru-RU" dirty="0" smtClean="0"/>
              <a:t>Что такое - ЗОЖ</a:t>
            </a:r>
            <a:endParaRPr lang="ru-RU" dirty="0"/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685800" y="1319213"/>
            <a:ext cx="10131425" cy="51593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488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990000"/>
                </a:solidFill>
                <a:latin typeface="Arial" charset="0"/>
                <a:cs typeface="Arial" charset="0"/>
              </a:rPr>
              <a:t>1-ый этап проекта. Рассуждалки детей о здоровье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3825875" y="1647825"/>
            <a:ext cx="3711575" cy="915988"/>
          </a:xfrm>
          <a:prstGeom prst="rect">
            <a:avLst/>
          </a:prstGeom>
          <a:solidFill>
            <a:srgbClr val="ED904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0">
                <a:solidFill>
                  <a:schemeClr val="tx1"/>
                </a:solidFill>
              </a:rPr>
              <a:t>Чтоб здоровым быть, надо есть свеклу и морковку (Соня К.)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4276725" y="30702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3770313" y="2635250"/>
            <a:ext cx="3681412" cy="1190625"/>
          </a:xfrm>
          <a:prstGeom prst="rect">
            <a:avLst/>
          </a:prstGeom>
          <a:solidFill>
            <a:srgbClr val="5149E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0">
                <a:solidFill>
                  <a:schemeClr val="bg1"/>
                </a:solidFill>
              </a:rPr>
              <a:t>Если утром делать утреннюю зарядку, то будешь здоровым (Славик В)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sz="1800" b="0">
              <a:solidFill>
                <a:schemeClr val="bg1"/>
              </a:solidFill>
            </a:endParaRP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3783013" y="3984625"/>
            <a:ext cx="3625850" cy="915988"/>
          </a:xfrm>
          <a:prstGeom prst="rect">
            <a:avLst/>
          </a:prstGeom>
          <a:solidFill>
            <a:srgbClr val="E9FC3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0">
                <a:solidFill>
                  <a:schemeClr val="tx1"/>
                </a:solidFill>
              </a:rPr>
              <a:t>Надо мыть руки, чистить зубы и будешь здоровым . (Катя М)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3810000" y="5073650"/>
            <a:ext cx="3597275" cy="915988"/>
          </a:xfrm>
          <a:prstGeom prst="rect">
            <a:avLst/>
          </a:prstGeom>
          <a:solidFill>
            <a:srgbClr val="F13FD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0">
                <a:solidFill>
                  <a:schemeClr val="tx1"/>
                </a:solidFill>
              </a:rPr>
              <a:t>Надо пить молоко и есть полезные продукты (Максим Б.)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pic>
        <p:nvPicPr>
          <p:cNvPr id="25608" name="Picture 10" descr="IMG_20170215_1106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0450"/>
            <a:ext cx="3660775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2" descr="IMG_20161123_101723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1938" y="1816100"/>
            <a:ext cx="39655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53988" y="146050"/>
            <a:ext cx="11677650" cy="630238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990000"/>
                </a:solidFill>
                <a:latin typeface="Arial" charset="0"/>
                <a:cs typeface="Arial" charset="0"/>
              </a:rPr>
              <a:t>Знание родителей о здоровом образе жизни детей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92625" y="776288"/>
            <a:ext cx="7493000" cy="6081712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результатам анкеты родителей было выявлено следующее: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родителей ведут здоровый образ жизни в собственной семье.</a:t>
            </a:r>
          </a:p>
          <a:p>
            <a:pPr marL="457200" indent="-457200" eaLnBrk="1" fontAlgn="auto" hangingPunct="1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родителей  увлекаются подвижными и спортивными играми вместе с детьми.</a:t>
            </a:r>
          </a:p>
          <a:p>
            <a:pPr marL="457200" indent="-457200" eaLnBrk="1" fontAlgn="auto" hangingPunct="1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 7 родителей  отсутствии знаний о оздоровительно – физических упражнений для детей.</a:t>
            </a:r>
          </a:p>
          <a:p>
            <a:pPr marL="457200" indent="-457200" eaLnBrk="1" fontAlgn="auto" hangingPunct="1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 3 -их родителей нехватки времени для занятии с детьми в домашних условиях.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26628" name="Picture 5" descr="IMG_20170126_1708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950" y="1390650"/>
            <a:ext cx="37433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ой этап проекта. Чтение стих и пословиц, рассматривание картин о здоровом образе жизни.</a:t>
            </a:r>
            <a:endParaRPr lang="ru-RU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1" name="Picture 5" descr="IMG_20170215_0936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901825"/>
            <a:ext cx="4238625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 descr="DSCF128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3738" y="2030413"/>
            <a:ext cx="59531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839788" y="0"/>
            <a:ext cx="11352212" cy="1195388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990000"/>
                </a:solidFill>
                <a:latin typeface="Arial" charset="0"/>
                <a:cs typeface="Arial" charset="0"/>
              </a:rPr>
              <a:t>Утренняя гимнастика в средней группе  с использование предмета – с гимнастической палкой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65113" y="1598613"/>
            <a:ext cx="2728912" cy="38115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  в порядке, спасибо зарядке!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6" name="Picture 6" descr="IMG_20170215_0944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4975" y="1393825"/>
            <a:ext cx="3852863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IMG_20170215_094556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1438" y="1365250"/>
            <a:ext cx="4306887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839788" y="-12700"/>
            <a:ext cx="10974387" cy="81915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C00000"/>
                </a:solidFill>
                <a:latin typeface="Arial" charset="0"/>
                <a:cs typeface="Arial" charset="0"/>
              </a:rPr>
              <a:t>Прогулка на свежем воздухе</a:t>
            </a:r>
          </a:p>
        </p:txBody>
      </p:sp>
      <p:sp>
        <p:nvSpPr>
          <p:cNvPr id="29699" name="Текст 6"/>
          <p:cNvSpPr>
            <a:spLocks noGrp="1"/>
          </p:cNvSpPr>
          <p:nvPr>
            <p:ph type="body" sz="half" idx="2"/>
          </p:nvPr>
        </p:nvSpPr>
        <p:spPr>
          <a:xfrm>
            <a:off x="258763" y="1033463"/>
            <a:ext cx="3195637" cy="5235575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latin typeface="Arial" charset="0"/>
                <a:cs typeface="Arial" charset="0"/>
              </a:rPr>
              <a:t>Прогулки на свежем воздухе – отличное закаливание ребенка. Приучите гулять детей в любую погоду, ежедневно бывать на свежем воздухе.</a:t>
            </a:r>
          </a:p>
        </p:txBody>
      </p:sp>
      <p:pic>
        <p:nvPicPr>
          <p:cNvPr id="28678" name="Picture 6" descr="IMG_20161130_11364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1213" y="2293938"/>
            <a:ext cx="3248025" cy="43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8680" name="Picture 8" descr="IMG_20161220_1147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59850" y="2293938"/>
            <a:ext cx="32321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8681" name="Picture 9" descr="IMG_20161219_11445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1888" y="842963"/>
            <a:ext cx="2868612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990000"/>
                </a:solidFill>
                <a:latin typeface="Arial" charset="0"/>
                <a:cs typeface="Arial" charset="0"/>
              </a:rPr>
              <a:t>Режимные моменты в течение дня в средней группе направленные на здоровый образ жизни</a:t>
            </a:r>
          </a:p>
        </p:txBody>
      </p:sp>
      <p:sp>
        <p:nvSpPr>
          <p:cNvPr id="3072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ru-RU" sz="2800" smtClean="0">
                <a:solidFill>
                  <a:srgbClr val="660066"/>
                </a:solidFill>
                <a:latin typeface="Arial" charset="0"/>
                <a:cs typeface="Arial" charset="0"/>
              </a:rPr>
              <a:t>Гигиенические процедуры</a:t>
            </a:r>
          </a:p>
        </p:txBody>
      </p:sp>
      <p:sp>
        <p:nvSpPr>
          <p:cNvPr id="30724" name="Текст 4"/>
          <p:cNvSpPr>
            <a:spLocks noGrp="1"/>
          </p:cNvSpPr>
          <p:nvPr>
            <p:ph type="body" sz="quarter" idx="3"/>
          </p:nvPr>
        </p:nvSpPr>
        <p:spPr>
          <a:xfrm>
            <a:off x="8124825" y="1787525"/>
            <a:ext cx="3556000" cy="603250"/>
          </a:xfrm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660066"/>
                </a:solidFill>
              </a:rPr>
              <a:t>Пробуждающая гимнастика</a:t>
            </a:r>
          </a:p>
        </p:txBody>
      </p:sp>
      <p:pic>
        <p:nvPicPr>
          <p:cNvPr id="30725" name="Picture 7" descr="IMG_20170215_0833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5863" y="2549525"/>
            <a:ext cx="2951162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0" descr="IMG_20160712_1517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8938" y="2535238"/>
            <a:ext cx="5221287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C00000"/>
                </a:solidFill>
                <a:latin typeface="Arial" charset="0"/>
                <a:cs typeface="Arial" charset="0"/>
              </a:rPr>
              <a:t>Прохождение по массажному коврику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03300" y="1470025"/>
            <a:ext cx="3535363" cy="2654300"/>
          </a:xfrm>
        </p:spPr>
      </p:pic>
      <p:pic>
        <p:nvPicPr>
          <p:cNvPr id="31748" name="Picture 5" descr="IMG_20170215_0959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8400" y="1028700"/>
            <a:ext cx="414655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C00000"/>
                </a:solidFill>
                <a:latin typeface="Arial" charset="0"/>
                <a:cs typeface="Arial" charset="0"/>
              </a:rPr>
              <a:t>Проведение НОД на тему  </a:t>
            </a:r>
            <a:br>
              <a:rPr lang="ru-RU" b="1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b="1" smtClean="0">
                <a:solidFill>
                  <a:srgbClr val="C00000"/>
                </a:solidFill>
                <a:latin typeface="Arial" charset="0"/>
                <a:cs typeface="Arial" charset="0"/>
              </a:rPr>
              <a:t>« В здоровом теле – здоровый дух»</a:t>
            </a:r>
          </a:p>
        </p:txBody>
      </p:sp>
      <p:pic>
        <p:nvPicPr>
          <p:cNvPr id="32771" name="Picture 6" descr="DSCF12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200" y="2209800"/>
            <a:ext cx="4943475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 descr="DSCF07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309813"/>
            <a:ext cx="5105400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990000"/>
                </a:solidFill>
                <a:latin typeface="Arial" charset="0"/>
                <a:cs typeface="Arial" charset="0"/>
              </a:rPr>
              <a:t>Подвижные игры</a:t>
            </a:r>
          </a:p>
        </p:txBody>
      </p:sp>
      <p:pic>
        <p:nvPicPr>
          <p:cNvPr id="33795" name="Picture 5" descr="DSCF03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533525"/>
            <a:ext cx="491966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 descr="IMG_20170214_1002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1200" y="1320800"/>
            <a:ext cx="37846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Текст 6"/>
          <p:cNvSpPr>
            <a:spLocks noGrp="1"/>
          </p:cNvSpPr>
          <p:nvPr>
            <p:ph type="body" sz="half" idx="2"/>
          </p:nvPr>
        </p:nvSpPr>
        <p:spPr>
          <a:xfrm>
            <a:off x="839788" y="217488"/>
            <a:ext cx="3932237" cy="6226175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solidFill>
                  <a:srgbClr val="990000"/>
                </a:solidFill>
                <a:latin typeface="Arial" charset="0"/>
                <a:cs typeface="Arial" charset="0"/>
              </a:rPr>
              <a:t>Чтоб быть всегда здоровым,</a:t>
            </a:r>
          </a:p>
          <a:p>
            <a:pPr algn="ctr" eaLnBrk="1" hangingPunct="1"/>
            <a:r>
              <a:rPr lang="ru-RU" sz="4000" b="1" smtClean="0">
                <a:solidFill>
                  <a:srgbClr val="990000"/>
                </a:solidFill>
                <a:latin typeface="Arial" charset="0"/>
                <a:cs typeface="Arial" charset="0"/>
              </a:rPr>
              <a:t>Нужно бегать и скакать,</a:t>
            </a:r>
          </a:p>
          <a:p>
            <a:pPr algn="ctr" eaLnBrk="1" hangingPunct="1"/>
            <a:r>
              <a:rPr lang="ru-RU" sz="4000" b="1" smtClean="0">
                <a:solidFill>
                  <a:srgbClr val="990000"/>
                </a:solidFill>
                <a:latin typeface="Arial" charset="0"/>
                <a:cs typeface="Arial" charset="0"/>
              </a:rPr>
              <a:t>Больше спортом заниматься,</a:t>
            </a:r>
          </a:p>
          <a:p>
            <a:pPr algn="ctr" eaLnBrk="1" hangingPunct="1"/>
            <a:r>
              <a:rPr lang="ru-RU" sz="4000" b="1" smtClean="0">
                <a:solidFill>
                  <a:srgbClr val="990000"/>
                </a:solidFill>
                <a:latin typeface="Arial" charset="0"/>
                <a:cs typeface="Arial" charset="0"/>
              </a:rPr>
              <a:t>И на улице гулять.</a:t>
            </a:r>
          </a:p>
        </p:txBody>
      </p:sp>
      <p:pic>
        <p:nvPicPr>
          <p:cNvPr id="16387" name="Picture 4" descr="IMG_20170215_0944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600" y="258763"/>
            <a:ext cx="3141663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IMG_20170215_094556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2463" y="2365375"/>
            <a:ext cx="3175000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58838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990000"/>
                </a:solidFill>
                <a:latin typeface="Arial" charset="0"/>
                <a:cs typeface="Arial" charset="0"/>
              </a:rPr>
              <a:t>Работа с родителями</a:t>
            </a:r>
          </a:p>
        </p:txBody>
      </p:sp>
      <p:sp>
        <p:nvSpPr>
          <p:cNvPr id="34819" name="Текст 4"/>
          <p:cNvSpPr>
            <a:spLocks noGrp="1"/>
          </p:cNvSpPr>
          <p:nvPr>
            <p:ph type="body" idx="1"/>
          </p:nvPr>
        </p:nvSpPr>
        <p:spPr>
          <a:xfrm>
            <a:off x="839788" y="1720850"/>
            <a:ext cx="5157787" cy="823913"/>
          </a:xfrm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660066"/>
                </a:solidFill>
                <a:latin typeface="Arial" charset="0"/>
                <a:cs typeface="Arial" charset="0"/>
              </a:rPr>
              <a:t>Информация для родителей</a:t>
            </a:r>
          </a:p>
        </p:txBody>
      </p:sp>
      <p:pic>
        <p:nvPicPr>
          <p:cNvPr id="34820" name="Объект 2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25488" y="2841625"/>
            <a:ext cx="4002087" cy="2662238"/>
          </a:xfrm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4821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660066"/>
                </a:solidFill>
                <a:latin typeface="Arial" charset="0"/>
                <a:cs typeface="Arial" charset="0"/>
              </a:rPr>
              <a:t>Посещение родителей занятий</a:t>
            </a:r>
          </a:p>
        </p:txBody>
      </p:sp>
      <p:pic>
        <p:nvPicPr>
          <p:cNvPr id="34822" name="Объект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663825"/>
            <a:ext cx="40132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57263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990000"/>
                </a:solidFill>
                <a:latin typeface="Arial" charset="0"/>
                <a:cs typeface="Arial" charset="0"/>
              </a:rPr>
              <a:t>Заключительный этап проекта</a:t>
            </a:r>
          </a:p>
        </p:txBody>
      </p:sp>
      <p:sp>
        <p:nvSpPr>
          <p:cNvPr id="3584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660066"/>
                </a:solidFill>
                <a:latin typeface="Arial" charset="0"/>
                <a:cs typeface="Arial" charset="0"/>
              </a:rPr>
              <a:t>Проведение оздоровительно –физического развлечения в средней группе на тему « У нас в гостях – Мойдодыр»</a:t>
            </a:r>
          </a:p>
        </p:txBody>
      </p:sp>
      <p:pic>
        <p:nvPicPr>
          <p:cNvPr id="35844" name="Объект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651125"/>
            <a:ext cx="49403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Объект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7600" y="2547938"/>
            <a:ext cx="4140200" cy="39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309563"/>
            <a:ext cx="10515600" cy="59213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</a:t>
            </a:r>
            <a:endParaRPr lang="ru-RU" dirty="0"/>
          </a:p>
        </p:txBody>
      </p:sp>
      <p:pic>
        <p:nvPicPr>
          <p:cNvPr id="36867" name="Picture 7" descr="IMG_20161123_102714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2463" y="1292225"/>
            <a:ext cx="38052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8" descr="IMG_20161214_093700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2300" y="4178300"/>
            <a:ext cx="2984500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9" descr="IMG_20161214_0933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55038" y="292100"/>
            <a:ext cx="3141662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Объект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3" y="2559050"/>
            <a:ext cx="3929062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Объект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181100"/>
            <a:ext cx="411162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7" descr="IMG_20161123_1019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300" y="515938"/>
            <a:ext cx="3055938" cy="577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8" descr="DSCF129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04163" y="495300"/>
            <a:ext cx="4075112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990000"/>
                </a:solidFill>
                <a:latin typeface="Arial" charset="0"/>
                <a:cs typeface="Arial" charset="0"/>
              </a:rPr>
              <a:t>Завершающий этап развлечения. Дыхательная гимнастика</a:t>
            </a:r>
          </a:p>
        </p:txBody>
      </p:sp>
      <p:pic>
        <p:nvPicPr>
          <p:cNvPr id="38915" name="Picture 4" descr="DSCF12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1765300"/>
            <a:ext cx="4200525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IMG_20170215_0952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4900" y="1714500"/>
            <a:ext cx="44831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фон 1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WordArt 6"/>
          <p:cNvSpPr>
            <a:spLocks noChangeArrowheads="1" noChangeShapeType="1" noTextEdit="1"/>
          </p:cNvSpPr>
          <p:nvPr/>
        </p:nvSpPr>
        <p:spPr bwMode="auto">
          <a:xfrm rot="-791010">
            <a:off x="1612900" y="1206500"/>
            <a:ext cx="5926138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78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4294967295"/>
          </p:nvPr>
        </p:nvSpPr>
        <p:spPr>
          <a:xfrm>
            <a:off x="338138" y="238125"/>
            <a:ext cx="11488737" cy="5924550"/>
          </a:xfrm>
        </p:spPr>
        <p:txBody>
          <a:bodyPr/>
          <a:lstStyle/>
          <a:p>
            <a:pPr eaLnBrk="1" hangingPunct="1"/>
            <a:r>
              <a:rPr lang="ru-RU" sz="4400" b="1" smtClean="0">
                <a:solidFill>
                  <a:srgbClr val="990000"/>
                </a:solidFill>
                <a:latin typeface="Arial" charset="0"/>
                <a:cs typeface="Arial" charset="0"/>
              </a:rPr>
              <a:t>Образовательная область: </a:t>
            </a:r>
            <a:r>
              <a:rPr lang="ru-RU" sz="4400" b="1" smtClean="0">
                <a:latin typeface="Arial" charset="0"/>
                <a:cs typeface="Arial" charset="0"/>
              </a:rPr>
              <a:t>физическое развитие</a:t>
            </a:r>
          </a:p>
          <a:p>
            <a:pPr eaLnBrk="1" hangingPunct="1"/>
            <a:r>
              <a:rPr lang="ru-RU" sz="4400" b="1" smtClean="0">
                <a:solidFill>
                  <a:srgbClr val="990000"/>
                </a:solidFill>
                <a:latin typeface="Arial" charset="0"/>
                <a:cs typeface="Arial" charset="0"/>
              </a:rPr>
              <a:t>Тип проекта : </a:t>
            </a:r>
            <a:r>
              <a:rPr lang="ru-RU" sz="4400" b="1" smtClean="0">
                <a:latin typeface="Arial" charset="0"/>
                <a:cs typeface="Arial" charset="0"/>
              </a:rPr>
              <a:t>познавательно – оздоровительный, групповой, краткосрочный.</a:t>
            </a:r>
          </a:p>
          <a:p>
            <a:pPr eaLnBrk="1" hangingPunct="1"/>
            <a:r>
              <a:rPr lang="ru-RU" sz="4400" b="1" smtClean="0">
                <a:solidFill>
                  <a:srgbClr val="990000"/>
                </a:solidFill>
                <a:latin typeface="Arial" charset="0"/>
                <a:cs typeface="Arial" charset="0"/>
              </a:rPr>
              <a:t>Участники проекта: </a:t>
            </a:r>
            <a:r>
              <a:rPr lang="ru-RU" sz="4400" b="1" smtClean="0">
                <a:latin typeface="Arial" charset="0"/>
                <a:cs typeface="Arial" charset="0"/>
              </a:rPr>
              <a:t>дети средней группы, воспитатели средней группы, родители средней группы.</a:t>
            </a:r>
          </a:p>
          <a:p>
            <a:pPr eaLnBrk="1" hangingPunct="1"/>
            <a:r>
              <a:rPr lang="ru-RU" sz="4400" b="1" smtClean="0">
                <a:solidFill>
                  <a:srgbClr val="990000"/>
                </a:solidFill>
                <a:latin typeface="Arial" charset="0"/>
                <a:cs typeface="Arial" charset="0"/>
              </a:rPr>
              <a:t>Сроки реализации: </a:t>
            </a:r>
            <a:r>
              <a:rPr lang="ru-RU" sz="4400" b="1" smtClean="0">
                <a:latin typeface="Arial" charset="0"/>
                <a:cs typeface="Arial" charset="0"/>
              </a:rPr>
              <a:t>ноябрь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4"/>
          <p:cNvSpPr>
            <a:spLocks noGrp="1"/>
          </p:cNvSpPr>
          <p:nvPr>
            <p:ph type="title"/>
          </p:nvPr>
        </p:nvSpPr>
        <p:spPr>
          <a:xfrm>
            <a:off x="238125" y="260350"/>
            <a:ext cx="11649075" cy="966788"/>
          </a:xfrm>
        </p:spPr>
        <p:txBody>
          <a:bodyPr/>
          <a:lstStyle/>
          <a:p>
            <a:pPr algn="ctr" eaLnBrk="1" hangingPunct="1"/>
            <a:r>
              <a:rPr lang="ru-RU" sz="6000" b="1" smtClean="0">
                <a:solidFill>
                  <a:srgbClr val="990000"/>
                </a:solidFill>
                <a:latin typeface="Arial" charset="0"/>
                <a:cs typeface="Arial" charset="0"/>
              </a:rPr>
              <a:t>Обоснование проблемы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85725" y="1123674"/>
          <a:ext cx="12098383" cy="5506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6" name="Рисунок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383838" y="958850"/>
            <a:ext cx="180816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10131425" cy="1450975"/>
          </a:xfrm>
        </p:spPr>
        <p:txBody>
          <a:bodyPr/>
          <a:lstStyle/>
          <a:p>
            <a:pPr algn="ctr" eaLnBrk="1" hangingPunct="1"/>
            <a:r>
              <a:rPr lang="ru-RU" sz="9600" b="1" smtClean="0">
                <a:solidFill>
                  <a:srgbClr val="990000"/>
                </a:solidFill>
                <a:latin typeface="Arial" charset="0"/>
                <a:cs typeface="Arial" charset="0"/>
              </a:rPr>
              <a:t>Гипотеза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190625"/>
            <a:ext cx="11128375" cy="5297488"/>
          </a:xfrm>
          <a:blipFill>
            <a:blip r:embed="rId3">
              <a:extLst>
                <a:ext uri="{BEBA8EAE-BF5A-486C-A8C5-ECC9F3942E4B}"/>
              </a:extLst>
            </a:blip>
            <a:stretch>
              <a:fillRect/>
            </a:stretch>
          </a:blipFill>
        </p:spPr>
        <p:txBody>
          <a:bodyPr/>
          <a:lstStyle/>
          <a:p>
            <a:pPr algn="ctr" eaLnBrk="1" hangingPunct="1">
              <a:defRPr/>
            </a:pPr>
            <a:r>
              <a:rPr lang="ru-RU" sz="3200" b="1" smtClean="0">
                <a:solidFill>
                  <a:srgbClr val="0D0D0D"/>
                </a:solidFill>
                <a:latin typeface="Arial" charset="0"/>
                <a:cs typeface="Arial" charset="0"/>
              </a:rPr>
              <a:t>        </a:t>
            </a:r>
            <a:r>
              <a:rPr lang="ru-RU" sz="3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Здоровье детей будет сохраняться, укрепляться и развиваться, а физические качества будут эффективно совершенствоваться при условии, если будет разработана система работы с детьми и их родителями по физическому развитию и оздоровлению с  созданием комфортных условий для занятий физической культурой в ДОУ и дома.</a:t>
            </a:r>
          </a:p>
        </p:txBody>
      </p:sp>
      <p:pic>
        <p:nvPicPr>
          <p:cNvPr id="19460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8463" y="5443538"/>
            <a:ext cx="2149475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176338"/>
          </a:xfrm>
        </p:spPr>
        <p:txBody>
          <a:bodyPr/>
          <a:lstStyle/>
          <a:p>
            <a:pPr algn="ctr" eaLnBrk="1" hangingPunct="1"/>
            <a:r>
              <a:rPr lang="ru-RU" sz="8800" b="1" smtClean="0">
                <a:solidFill>
                  <a:srgbClr val="990000"/>
                </a:solidFill>
                <a:latin typeface="Arial" charset="0"/>
                <a:cs typeface="Arial" charset="0"/>
              </a:rPr>
              <a:t>Цель проекта</a:t>
            </a:r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>
          <a:xfrm>
            <a:off x="1038225" y="1606550"/>
            <a:ext cx="10131425" cy="5381625"/>
          </a:xfrm>
        </p:spPr>
        <p:txBody>
          <a:bodyPr/>
          <a:lstStyle/>
          <a:p>
            <a:pPr algn="ctr" eaLnBrk="1" hangingPunct="1"/>
            <a:r>
              <a:rPr lang="ru-RU" sz="4800" b="1" smtClean="0">
                <a:latin typeface="Arial" charset="0"/>
                <a:cs typeface="Arial" charset="0"/>
              </a:rPr>
              <a:t>Формирование  социальной и личностной мотивации детей среднего дошкольного возраста и их родителей на сохранение и укрепление здоровья и воспитание социально –значимых личностных качеств</a:t>
            </a:r>
            <a:r>
              <a:rPr lang="ru-RU" sz="5400" b="1" smtClean="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2048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7763" y="4483100"/>
            <a:ext cx="1822450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85800" y="157163"/>
            <a:ext cx="11099800" cy="887412"/>
          </a:xfrm>
        </p:spPr>
        <p:txBody>
          <a:bodyPr/>
          <a:lstStyle/>
          <a:p>
            <a:pPr algn="ctr" eaLnBrk="1" hangingPunct="1"/>
            <a:r>
              <a:rPr lang="ru-RU" sz="8800" b="1" smtClean="0">
                <a:solidFill>
                  <a:srgbClr val="990000"/>
                </a:solidFill>
                <a:latin typeface="Arial" charset="0"/>
                <a:cs typeface="Arial" charset="0"/>
              </a:rPr>
              <a:t> Задачи проекта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164771" y="1249680"/>
          <a:ext cx="10131428" cy="5385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508" name="Рисунок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266363" y="5605463"/>
            <a:ext cx="1519237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728663" y="188913"/>
            <a:ext cx="10131425" cy="855662"/>
          </a:xfrm>
        </p:spPr>
        <p:txBody>
          <a:bodyPr/>
          <a:lstStyle/>
          <a:p>
            <a:pPr algn="ctr" eaLnBrk="1" hangingPunct="1"/>
            <a:r>
              <a:rPr lang="ru-RU" sz="6000" b="1" smtClean="0">
                <a:solidFill>
                  <a:srgbClr val="990000"/>
                </a:solidFill>
                <a:latin typeface="Arial" charset="0"/>
                <a:cs typeface="Arial" charset="0"/>
              </a:rPr>
              <a:t>Ожидаемые результаты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397566" y="1436915"/>
          <a:ext cx="11310730" cy="5297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532" name="Рисунок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90200" y="246063"/>
            <a:ext cx="17018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98438"/>
            <a:ext cx="11241088" cy="12668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825" y="1335088"/>
            <a:ext cx="11290300" cy="51054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</a:rPr>
              <a:t>1 этап:  </a:t>
            </a:r>
            <a:r>
              <a:rPr lang="ru-RU" sz="4400" b="1" dirty="0"/>
              <a:t>п</a:t>
            </a:r>
            <a:r>
              <a:rPr lang="ru-RU" sz="4400" b="1" dirty="0" smtClean="0"/>
              <a:t>остановка проблемы, определение цели и задачи проектной деятельности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4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</a:rPr>
              <a:t>2 этап:  </a:t>
            </a:r>
            <a:r>
              <a:rPr lang="ru-RU" sz="4400" b="1" dirty="0" smtClean="0"/>
              <a:t>работа с детьми, работа с родителями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4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</a:rPr>
              <a:t>3 этап:  </a:t>
            </a:r>
            <a:r>
              <a:rPr lang="ru-RU" sz="4400" b="1" dirty="0" smtClean="0"/>
              <a:t>презентация проекта и проведение спортивно – оздоровительное развлечение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b="1" dirty="0" smtClean="0"/>
              <a:t> « У нас в гостях </a:t>
            </a:r>
            <a:r>
              <a:rPr lang="ru-RU" sz="4400" b="1" dirty="0" err="1" smtClean="0"/>
              <a:t>Мойдодыр</a:t>
            </a:r>
            <a:r>
              <a:rPr lang="ru-RU" sz="4400" b="1" dirty="0" smtClean="0"/>
              <a:t>»</a:t>
            </a:r>
          </a:p>
        </p:txBody>
      </p:sp>
      <p:pic>
        <p:nvPicPr>
          <p:cNvPr id="2355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85375" y="5267325"/>
            <a:ext cx="168275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</TotalTime>
  <Words>379</Words>
  <Application>Microsoft Office PowerPoint</Application>
  <PresentationFormat>Произвольный</PresentationFormat>
  <Paragraphs>55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 Light</vt:lpstr>
      <vt:lpstr>Calibri</vt:lpstr>
      <vt:lpstr>Anfisa Grotesk</vt:lpstr>
      <vt:lpstr>Тема Office</vt:lpstr>
      <vt:lpstr>             </vt:lpstr>
      <vt:lpstr>Слайд 2</vt:lpstr>
      <vt:lpstr>Слайд 3</vt:lpstr>
      <vt:lpstr>Обоснование проблемы</vt:lpstr>
      <vt:lpstr>Гипотеза</vt:lpstr>
      <vt:lpstr>Цель проекта</vt:lpstr>
      <vt:lpstr> Задачи проекта</vt:lpstr>
      <vt:lpstr>Ожидаемые результаты</vt:lpstr>
      <vt:lpstr>Реализация проекта </vt:lpstr>
      <vt:lpstr>В здоровом теле – здоровый дух Что такое - ЗОЖ</vt:lpstr>
      <vt:lpstr>1-ый этап проекта. Рассуждалки детей о здоровье</vt:lpstr>
      <vt:lpstr>Знание родителей о здоровом образе жизни детей</vt:lpstr>
      <vt:lpstr>2 – ой этап проекта. Чтение стих и пословиц, рассматривание картин о здоровом образе жизни.</vt:lpstr>
      <vt:lpstr>Утренняя гимнастика в средней группе  с использование предмета – с гимнастической палкой</vt:lpstr>
      <vt:lpstr>Прогулка на свежем воздухе</vt:lpstr>
      <vt:lpstr>Режимные моменты в течение дня в средней группе направленные на здоровый образ жизни</vt:lpstr>
      <vt:lpstr>Прохождение по массажному коврику</vt:lpstr>
      <vt:lpstr>Проведение НОД на тему   « В здоровом теле – здоровый дух»</vt:lpstr>
      <vt:lpstr>Подвижные игры</vt:lpstr>
      <vt:lpstr>Работа с родителями</vt:lpstr>
      <vt:lpstr>Заключительный этап проекта</vt:lpstr>
      <vt:lpstr> конкурсы</vt:lpstr>
      <vt:lpstr>Слайд 23</vt:lpstr>
      <vt:lpstr>Завершающий этап развлечения. Дыхательная гимнастика</vt:lpstr>
      <vt:lpstr>Слайд 25</vt:lpstr>
    </vt:vector>
  </TitlesOfParts>
  <Manager>Щёголева В.Ю.</Manager>
  <Company>Муниципальное Бюджетное Дошкольное Образовательное Учреждение Детский Сад Общеразвивающего вида № 24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subject>В здоровом теле - здоровый дух</dc:subject>
  <dc:creator>Воспитатель: Снежко Юлия Евгеньевна.</dc:creator>
  <cp:lastModifiedBy>12</cp:lastModifiedBy>
  <cp:revision>2</cp:revision>
  <dcterms:created xsi:type="dcterms:W3CDTF">2016-01-07T12:09:33Z</dcterms:created>
  <dcterms:modified xsi:type="dcterms:W3CDTF">2017-02-19T11:55:24Z</dcterms:modified>
  <cp:version>1</cp:version>
</cp:coreProperties>
</file>